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55" r:id="rId3"/>
    <p:sldId id="297" r:id="rId5"/>
    <p:sldId id="301" r:id="rId6"/>
    <p:sldId id="424" r:id="rId7"/>
    <p:sldId id="423" r:id="rId8"/>
    <p:sldId id="357" r:id="rId9"/>
    <p:sldId id="427" r:id="rId10"/>
    <p:sldId id="359" r:id="rId11"/>
    <p:sldId id="428" r:id="rId12"/>
    <p:sldId id="360" r:id="rId13"/>
    <p:sldId id="429" r:id="rId14"/>
    <p:sldId id="431" r:id="rId15"/>
    <p:sldId id="432" r:id="rId16"/>
    <p:sldId id="433" r:id="rId17"/>
    <p:sldId id="434" r:id="rId18"/>
    <p:sldId id="435" r:id="rId19"/>
    <p:sldId id="436" r:id="rId20"/>
    <p:sldId id="437" r:id="rId21"/>
    <p:sldId id="438" r:id="rId22"/>
    <p:sldId id="439" r:id="rId23"/>
    <p:sldId id="443" r:id="rId24"/>
    <p:sldId id="442" r:id="rId25"/>
    <p:sldId id="445" r:id="rId26"/>
    <p:sldId id="446" r:id="rId27"/>
    <p:sldId id="361" r:id="rId28"/>
    <p:sldId id="264" r:id="rId29"/>
    <p:sldId id="441" r:id="rId30"/>
    <p:sldId id="273" r:id="rId31"/>
  </p:sldIdLst>
  <p:sldSz cx="9144000" cy="6858000" type="screen4x3"/>
  <p:notesSz cx="6858000" cy="9144000"/>
  <p:defaultTextStyle>
    <a:defPPr>
      <a:defRPr lang="en-US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3800" b="1" i="0" u="none" kern="1200" baseline="0">
        <a:solidFill>
          <a:schemeClr val="tx1"/>
        </a:solidFill>
        <a:latin typeface="Georgia" panose="02040502050405020303" pitchFamily="18" charset="0"/>
        <a:ea typeface="+mn-ea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3800" b="1" i="0" u="none" kern="1200" baseline="0">
        <a:solidFill>
          <a:schemeClr val="tx1"/>
        </a:solidFill>
        <a:latin typeface="Georgia" panose="02040502050405020303" pitchFamily="18" charset="0"/>
        <a:ea typeface="+mn-ea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3800" b="1" i="0" u="none" kern="1200" baseline="0">
        <a:solidFill>
          <a:schemeClr val="tx1"/>
        </a:solidFill>
        <a:latin typeface="Georgia" panose="02040502050405020303" pitchFamily="18" charset="0"/>
        <a:ea typeface="+mn-ea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3800" b="1" i="0" u="none" kern="1200" baseline="0">
        <a:solidFill>
          <a:schemeClr val="tx1"/>
        </a:solidFill>
        <a:latin typeface="Georgia" panose="02040502050405020303" pitchFamily="18" charset="0"/>
        <a:ea typeface="+mn-ea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3800" b="1" i="0" u="none" kern="1200" baseline="0">
        <a:solidFill>
          <a:schemeClr val="tx1"/>
        </a:solidFill>
        <a:latin typeface="Georgia" panose="02040502050405020303" pitchFamily="18" charset="0"/>
        <a:ea typeface="+mn-ea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3800" b="1" i="0" u="none" kern="1200" baseline="0">
        <a:solidFill>
          <a:schemeClr val="tx1"/>
        </a:solidFill>
        <a:latin typeface="Georgia" panose="02040502050405020303" pitchFamily="18" charset="0"/>
        <a:ea typeface="+mn-ea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3800" b="1" i="0" u="none" kern="1200" baseline="0">
        <a:solidFill>
          <a:schemeClr val="tx1"/>
        </a:solidFill>
        <a:latin typeface="Georgia" panose="02040502050405020303" pitchFamily="18" charset="0"/>
        <a:ea typeface="+mn-ea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3800" b="1" i="0" u="none" kern="1200" baseline="0">
        <a:solidFill>
          <a:schemeClr val="tx1"/>
        </a:solidFill>
        <a:latin typeface="Georgia" panose="02040502050405020303" pitchFamily="18" charset="0"/>
        <a:ea typeface="+mn-ea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3800" b="1" i="0" u="none" kern="1200" baseline="0">
        <a:solidFill>
          <a:schemeClr val="tx1"/>
        </a:solidFill>
        <a:latin typeface="Georgia" panose="02040502050405020303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FF66FF"/>
    <a:srgbClr val="FF0066"/>
    <a:srgbClr val="00CC00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65" d="100"/>
          <a:sy n="65" d="100"/>
        </p:scale>
        <p:origin x="-1536" y="-114"/>
      </p:cViewPr>
      <p:guideLst>
        <p:guide orient="horz" pos="219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199" cy="761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jpeg>
</file>

<file path=ppt/media/image40.png>
</file>

<file path=ppt/media/image41.GI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GIF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 b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b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 b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 eaLnBrk="1" hangingPunct="1"/>
            <a:fld id="{9A0DB2DC-4C9A-4742-B13C-FB6460FD3503}" type="slidenum">
              <a:rPr lang="en-US" altLang="zh-CN" dirty="0"/>
            </a:fld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Georgia" panose="02040502050405020303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Georgia" panose="02040502050405020303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Georgia" panose="02040502050405020303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Georgia" panose="02040502050405020303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Georgia" panose="02040502050405020303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Georgia" panose="02040502050405020303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Georgia" panose="02040502050405020303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Georgia" panose="02040502050405020303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3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3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3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3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3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3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jpe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0.png"/><Relationship Id="rId1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1.GIF"/><Relationship Id="rId3" Type="http://schemas.openxmlformats.org/officeDocument/2006/relationships/image" Target="../media/image40.png"/><Relationship Id="rId2" Type="http://schemas.openxmlformats.org/officeDocument/2006/relationships/image" Target="../media/image39.GIF"/><Relationship Id="rId1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2.png"/><Relationship Id="rId1" Type="http://schemas.openxmlformats.org/officeDocument/2006/relationships/image" Target="../media/image3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5.png"/><Relationship Id="rId1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3.png"/><Relationship Id="rId3" Type="http://schemas.openxmlformats.org/officeDocument/2006/relationships/image" Target="../media/image52.png"/><Relationship Id="rId2" Type="http://schemas.openxmlformats.org/officeDocument/2006/relationships/image" Target="../media/image51.GIF"/><Relationship Id="rId1" Type="http://schemas.openxmlformats.org/officeDocument/2006/relationships/image" Target="../media/image5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6.png"/><Relationship Id="rId1" Type="http://schemas.openxmlformats.org/officeDocument/2006/relationships/image" Target="../media/image5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7.png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8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0" name="Picture 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55725" y="1158875"/>
            <a:ext cx="9144000" cy="5867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5472430" y="5864225"/>
            <a:ext cx="2540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lnSpc>
                <a:spcPct val="100000"/>
              </a:lnSpc>
            </a:pPr>
            <a:r>
              <a:rPr lang="zh-CN" altLang="en-US" sz="2000" dirty="0">
                <a:latin typeface="Mistral" pitchFamily="2" charset="0"/>
                <a:sym typeface="Mistral" pitchFamily="2" charset="0"/>
              </a:rPr>
              <a:t>物联网</a:t>
            </a:r>
            <a:r>
              <a:rPr lang="en-US" altLang="zh-CN" sz="2000" dirty="0">
                <a:latin typeface="Mistral" pitchFamily="2" charset="0"/>
                <a:sym typeface="Mistral" pitchFamily="2" charset="0"/>
              </a:rPr>
              <a:t>141</a:t>
            </a:r>
            <a:endParaRPr lang="en-US" altLang="zh-CN" sz="2000" b="1" dirty="0">
              <a:solidFill>
                <a:schemeClr val="tx1"/>
              </a:solidFill>
              <a:latin typeface="Mistral" pitchFamily="2" charset="0"/>
              <a:ea typeface="宋体" panose="02010600030101010101" pitchFamily="2" charset="-122"/>
              <a:sym typeface="Mistral" pitchFamily="2" charset="0"/>
            </a:endParaRPr>
          </a:p>
          <a:p>
            <a:pPr lvl="0" algn="ctr">
              <a:lnSpc>
                <a:spcPct val="100000"/>
              </a:lnSpc>
            </a:pPr>
            <a:r>
              <a:rPr lang="en-US" altLang="zh-CN" sz="2000" dirty="0">
                <a:latin typeface="Mistral" pitchFamily="2" charset="0"/>
                <a:sym typeface="Mistral" pitchFamily="2" charset="0"/>
              </a:rPr>
              <a:t>14263502</a:t>
            </a:r>
            <a:endParaRPr lang="zh-CN" altLang="en-US" sz="2000"/>
          </a:p>
        </p:txBody>
      </p:sp>
      <p:sp>
        <p:nvSpPr>
          <p:cNvPr id="7" name="矩形 6"/>
          <p:cNvSpPr/>
          <p:nvPr/>
        </p:nvSpPr>
        <p:spPr>
          <a:xfrm>
            <a:off x="7459980" y="6049010"/>
            <a:ext cx="1583055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2800" b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行楷简体" panose="03000509000000000000" charset="-122"/>
                <a:ea typeface="方正行楷简体" panose="03000509000000000000" charset="-122"/>
              </a:rPr>
              <a:t>龚 琦</a:t>
            </a:r>
            <a:endParaRPr lang="zh-CN" altLang="en-US" sz="2800" b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行楷简体" panose="03000509000000000000" charset="-122"/>
              <a:ea typeface="方正行楷简体" panose="03000509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55060" y="3148965"/>
            <a:ext cx="5038090" cy="132207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ctr"/>
            <a:r>
              <a:rPr lang="zh-CN" altLang="en-US" sz="80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后 台 管 理</a:t>
            </a:r>
            <a:endParaRPr lang="zh-CN" altLang="en-US" sz="80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5187315" y="4571365"/>
            <a:ext cx="38557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ctr"/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综合页面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 rot="300000">
            <a:off x="1395095" y="1450975"/>
            <a:ext cx="110109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7200" i="1">
                <a:ln/>
                <a:solidFill>
                  <a:srgbClr val="FF6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</a:t>
            </a:r>
            <a:endParaRPr lang="zh-CN" altLang="en-US" sz="7200" i="1">
              <a:ln/>
              <a:solidFill>
                <a:srgbClr val="FF66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 rot="2580000">
            <a:off x="2138045" y="1962785"/>
            <a:ext cx="110109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7200" i="1">
                <a:ln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</a:t>
            </a:r>
            <a:endParaRPr lang="zh-CN" altLang="en-US" sz="7200" i="1">
              <a:ln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矩形 10"/>
          <p:cNvSpPr/>
          <p:nvPr/>
        </p:nvSpPr>
        <p:spPr>
          <a:xfrm rot="1560000">
            <a:off x="1920240" y="1371600"/>
            <a:ext cx="110109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7200" i="1">
                <a:ln/>
                <a:solidFill>
                  <a:srgbClr val="00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</a:t>
            </a:r>
            <a:endParaRPr lang="zh-CN" altLang="en-US" sz="7200" i="1">
              <a:ln/>
              <a:solidFill>
                <a:srgbClr val="00F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70" decel="100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770" decel="100000"/>
                                        <p:tgtEl>
                                          <p:spTgt spid="6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32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33" dur="77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3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35" dur="77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3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7" presetID="5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7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770" decel="100000"/>
                                        <p:tgtEl>
                                          <p:spTgt spid="8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41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42" dur="77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43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44" dur="77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45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0" grpId="0"/>
      <p:bldP spid="6" grpId="0"/>
      <p:bldP spid="8" grpId="0"/>
      <p:bldP spid="5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845185" y="2275205"/>
            <a:ext cx="6598920" cy="23069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Mol4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：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			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主要功能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139315" y="175895"/>
            <a:ext cx="2352675" cy="675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页面介绍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7990" y="937895"/>
            <a:ext cx="3678555" cy="57924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0" y="975995"/>
            <a:ext cx="3606800" cy="5754370"/>
          </a:xfrm>
          <a:prstGeom prst="rect">
            <a:avLst/>
          </a:prstGeom>
        </p:spPr>
      </p:pic>
      <p:sp>
        <p:nvSpPr>
          <p:cNvPr id="10" name="云形 9"/>
          <p:cNvSpPr/>
          <p:nvPr/>
        </p:nvSpPr>
        <p:spPr>
          <a:xfrm>
            <a:off x="4319270" y="175895"/>
            <a:ext cx="3750945" cy="1572895"/>
          </a:xfrm>
          <a:prstGeom prst="cloud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altLang="en-US" sz="3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644390" y="676275"/>
            <a:ext cx="3297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（</a:t>
            </a:r>
            <a:r>
              <a:rPr lang="en-US" altLang="zh-CN" sz="2400"/>
              <a:t>1</a:t>
            </a:r>
            <a:r>
              <a:rPr lang="zh-CN" altLang="en-US" sz="2400"/>
              <a:t>）青软学院主页面</a:t>
            </a:r>
            <a:endParaRPr lang="zh-CN" altLang="en-US" sz="2400"/>
          </a:p>
        </p:txBody>
      </p:sp>
      <p:sp>
        <p:nvSpPr>
          <p:cNvPr id="12" name="矩形 11"/>
          <p:cNvSpPr/>
          <p:nvPr/>
        </p:nvSpPr>
        <p:spPr>
          <a:xfrm>
            <a:off x="272415" y="-222885"/>
            <a:ext cx="171386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7200">
                <a:ln w="25400" cmpd="sng">
                  <a:solidFill>
                    <a:srgbClr val="FAFCB7">
                      <a:alpha val="98000"/>
                    </a:srgbClr>
                  </a:solidFill>
                  <a:prstDash val="solid"/>
                </a:ln>
                <a:blipFill>
                  <a:blip r:embed="rId3">
                    <a:alphaModFix amt="63000"/>
                  </a:blip>
                  <a:tile ty="-38100" sx="7000" flip="xy" algn="tl"/>
                </a:blipFill>
                <a:effectLst>
                  <a:innerShdw dist="38100" dir="18900000">
                    <a:srgbClr val="F89D26">
                      <a:alpha val="100000"/>
                    </a:srgbClr>
                  </a:innerShdw>
                  <a:reflection blurRad="6350" stA="50000" endA="300" endPos="50000" dist="12700" dir="5400000" sy="-100000" algn="bl" rotWithShape="0"/>
                </a:effectLst>
              </a:rPr>
              <a:t>4-1</a:t>
            </a:r>
            <a:endParaRPr lang="en-US" altLang="zh-CN" sz="7200">
              <a:ln w="25400" cmpd="sng">
                <a:solidFill>
                  <a:srgbClr val="FAFCB7">
                    <a:alpha val="98000"/>
                  </a:srgbClr>
                </a:solidFill>
                <a:prstDash val="solid"/>
              </a:ln>
              <a:blipFill>
                <a:blip r:embed="rId3">
                  <a:alphaModFix amt="63000"/>
                </a:blip>
                <a:tile ty="-38100" sx="7000" flip="xy" algn="tl"/>
              </a:blipFill>
              <a:effectLst>
                <a:innerShdw dist="38100" dir="18900000">
                  <a:srgbClr val="F89D26">
                    <a:alpha val="100000"/>
                  </a:srgbClr>
                </a:innerShdw>
                <a:reflection blurRad="6350" stA="50000" endA="300" endPos="50000" dist="127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7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770" decel="100000"/>
                                        <p:tgtEl>
                                          <p:spTgt spid="8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19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20" dur="77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21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2" dur="77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23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70" decel="100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770" decel="100000"/>
                                        <p:tgtEl>
                                          <p:spTgt spid="9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30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31" dur="77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32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33" dur="77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3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2" grpId="2"/>
      <p:bldP spid="12" grpId="3"/>
      <p:bldP spid="12" grpId="5"/>
      <p:bldP spid="4" grpId="0"/>
      <p:bldP spid="10" grpId="0" animBg="1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380" y="1092200"/>
            <a:ext cx="4137025" cy="20720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10" y="4120515"/>
            <a:ext cx="3858895" cy="10426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6920" y="4120515"/>
            <a:ext cx="4075430" cy="2409190"/>
          </a:xfrm>
          <a:prstGeom prst="rect">
            <a:avLst/>
          </a:prstGeom>
        </p:spPr>
      </p:pic>
      <p:pic>
        <p:nvPicPr>
          <p:cNvPr id="7170" name="Picture 4" descr="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00000">
            <a:off x="1101090" y="150495"/>
            <a:ext cx="7599045" cy="42754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0505" y="447675"/>
            <a:ext cx="4318000" cy="25260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8505" y="2973705"/>
            <a:ext cx="4110990" cy="136271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30" y="4440555"/>
            <a:ext cx="5123815" cy="2171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后台管理首页"/>
          <p:cNvPicPr>
            <a:picLocks noChangeAspect="1"/>
          </p:cNvPicPr>
          <p:nvPr/>
        </p:nvPicPr>
        <p:blipFill>
          <a:blip r:embed="rId1"/>
          <a:srcRect b="49185"/>
          <a:stretch>
            <a:fillRect/>
          </a:stretch>
        </p:blipFill>
        <p:spPr>
          <a:xfrm>
            <a:off x="201295" y="1473835"/>
            <a:ext cx="8399145" cy="43529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39750" y="185420"/>
            <a:ext cx="44640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（</a:t>
            </a:r>
            <a:r>
              <a:rPr lang="en-US" altLang="zh-CN" sz="3200"/>
              <a:t>2</a:t>
            </a:r>
            <a:r>
              <a:rPr lang="zh-CN" altLang="en-US" sz="3200"/>
              <a:t>）后台管理首页</a:t>
            </a:r>
            <a:endParaRPr lang="zh-CN" altLang="en-US" sz="32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195" y="893445"/>
            <a:ext cx="4954905" cy="4565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244090" y="979170"/>
            <a:ext cx="651510" cy="27559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p>
            <a:endParaRPr lang="zh-CN" altLang="en-US" sz="1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770" y="155575"/>
            <a:ext cx="544830" cy="6134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70" decel="100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770" decel="100000"/>
                                        <p:tgtEl>
                                          <p:spTgt spid="6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2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27" dur="77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28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9" dur="77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30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后台管理首页"/>
          <p:cNvPicPr>
            <a:picLocks noChangeAspect="1"/>
          </p:cNvPicPr>
          <p:nvPr/>
        </p:nvPicPr>
        <p:blipFill>
          <a:blip r:embed="rId1"/>
          <a:srcRect l="5329" t="51383" r="5924"/>
          <a:stretch>
            <a:fillRect/>
          </a:stretch>
        </p:blipFill>
        <p:spPr>
          <a:xfrm>
            <a:off x="165735" y="1713865"/>
            <a:ext cx="8812530" cy="49244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895" y="685165"/>
            <a:ext cx="768985" cy="8496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21945" y="274320"/>
            <a:ext cx="3175000" cy="12604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程序猿</a:t>
            </a:r>
            <a:endParaRPr lang="zh-CN" altLang="en-US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l"/>
            <a:r>
              <a:rPr lang="en-US" altLang="zh-CN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	</a:t>
            </a:r>
            <a:r>
              <a:rPr lang="zh-CN" altLang="en-US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ea typeface="宋体" panose="02010600030101010101" pitchFamily="2" charset="-122"/>
                <a:sym typeface="+mn-ea"/>
              </a:rPr>
              <a:t>の</a:t>
            </a:r>
            <a:r>
              <a:rPr lang="en-US" altLang="zh-CN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 </a:t>
            </a:r>
            <a:r>
              <a:rPr lang="zh-CN" altLang="en-US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ea typeface="宋体" panose="02010600030101010101" pitchFamily="2" charset="-122"/>
                <a:sym typeface="+mn-ea"/>
              </a:rPr>
              <a:t>日常</a:t>
            </a:r>
            <a:endParaRPr lang="zh-CN" altLang="en-US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370205" y="226695"/>
            <a:ext cx="44640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（</a:t>
            </a:r>
            <a:r>
              <a:rPr lang="en-US" altLang="zh-CN" sz="3200"/>
              <a:t>3</a:t>
            </a:r>
            <a:r>
              <a:rPr lang="zh-CN" altLang="en-US" sz="3200"/>
              <a:t>）用户管理页面</a:t>
            </a:r>
            <a:endParaRPr lang="zh-CN" altLang="en-US" sz="32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2203" r="1497" b="4122"/>
          <a:stretch>
            <a:fillRect/>
          </a:stretch>
        </p:blipFill>
        <p:spPr>
          <a:xfrm>
            <a:off x="370205" y="1118870"/>
            <a:ext cx="8312785" cy="37642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t="62405" r="2032"/>
          <a:stretch>
            <a:fillRect/>
          </a:stretch>
        </p:blipFill>
        <p:spPr>
          <a:xfrm>
            <a:off x="358140" y="4807585"/>
            <a:ext cx="8303895" cy="16986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655" y="222250"/>
            <a:ext cx="531495" cy="5880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66700" y="442595"/>
            <a:ext cx="37134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3200">
                <a:sym typeface="+mn-ea"/>
              </a:rPr>
              <a:t>（</a:t>
            </a:r>
            <a:r>
              <a:rPr lang="en-US" altLang="zh-CN" sz="3200">
                <a:sym typeface="+mn-ea"/>
              </a:rPr>
              <a:t>4</a:t>
            </a:r>
            <a:r>
              <a:rPr lang="zh-CN" altLang="en-US" sz="3200">
                <a:sym typeface="+mn-ea"/>
              </a:rPr>
              <a:t>）内容管理页面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t="12762" r="5200"/>
          <a:stretch>
            <a:fillRect/>
          </a:stretch>
        </p:blipFill>
        <p:spPr>
          <a:xfrm>
            <a:off x="372745" y="1591310"/>
            <a:ext cx="8170545" cy="400748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0180" y="442595"/>
            <a:ext cx="536575" cy="4610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460" y="1581785"/>
            <a:ext cx="7368540" cy="21101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66700" y="442595"/>
            <a:ext cx="369252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3200">
                <a:sym typeface="+mn-ea"/>
              </a:rPr>
              <a:t>（</a:t>
            </a:r>
            <a:r>
              <a:rPr lang="en-US" altLang="zh-CN" sz="3200">
                <a:sym typeface="+mn-ea"/>
              </a:rPr>
              <a:t>5</a:t>
            </a:r>
            <a:r>
              <a:rPr lang="zh-CN" altLang="en-US" sz="3200">
                <a:sym typeface="+mn-ea"/>
              </a:rPr>
              <a:t>）标签管理页面</a:t>
            </a:r>
            <a:endParaRPr lang="zh-CN" altLang="en-US" sz="3200"/>
          </a:p>
        </p:txBody>
      </p:sp>
      <p:pic>
        <p:nvPicPr>
          <p:cNvPr id="4098" name="Picture 4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960" y="3691890"/>
            <a:ext cx="4460240" cy="29368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266700" y="442595"/>
            <a:ext cx="289623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3200">
                <a:sym typeface="+mn-ea"/>
              </a:rPr>
              <a:t>（</a:t>
            </a:r>
            <a:r>
              <a:rPr lang="en-US" altLang="zh-CN" sz="3200">
                <a:sym typeface="+mn-ea"/>
              </a:rPr>
              <a:t>6</a:t>
            </a:r>
            <a:r>
              <a:rPr lang="zh-CN" altLang="en-US" sz="3200">
                <a:sym typeface="+mn-ea"/>
              </a:rPr>
              <a:t>）个人主页</a:t>
            </a:r>
            <a:endParaRPr lang="zh-CN" altLang="en-US" sz="32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4727" r="2015" b="1433"/>
          <a:stretch>
            <a:fillRect/>
          </a:stretch>
        </p:blipFill>
        <p:spPr>
          <a:xfrm>
            <a:off x="266700" y="1338580"/>
            <a:ext cx="8263890" cy="3769360"/>
          </a:xfrm>
          <a:prstGeom prst="rect">
            <a:avLst/>
          </a:prstGeom>
        </p:spPr>
      </p:pic>
      <p:pic>
        <p:nvPicPr>
          <p:cNvPr id="6" name="图片 5" descr="t_00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640" y="5107940"/>
            <a:ext cx="579120" cy="5264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" y="5599430"/>
            <a:ext cx="1541145" cy="1097280"/>
          </a:xfrm>
          <a:prstGeom prst="rect">
            <a:avLst/>
          </a:prstGeom>
        </p:spPr>
      </p:pic>
      <p:pic>
        <p:nvPicPr>
          <p:cNvPr id="5" name="图片 4" descr="撒花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295" y="144145"/>
            <a:ext cx="1276350" cy="11804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圆角矩形 6146"/>
          <p:cNvSpPr/>
          <p:nvPr/>
        </p:nvSpPr>
        <p:spPr>
          <a:xfrm>
            <a:off x="1866900" y="1651635"/>
            <a:ext cx="5410200" cy="457200"/>
          </a:xfrm>
          <a:prstGeom prst="roundRect">
            <a:avLst>
              <a:gd name="adj" fmla="val 49106"/>
            </a:avLst>
          </a:prstGeom>
          <a:solidFill>
            <a:srgbClr val="FF0000"/>
          </a:solidFill>
          <a:ln w="285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  <a:effectLst>
            <a:outerShdw dist="107763" dir="2699999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p>
            <a:pPr lvl="0"/>
            <a:r>
              <a:rPr lang="zh-CN" altLang="en-US" sz="2400" b="1" dirty="0">
                <a:latin typeface="Arial" panose="020B0604020202020204" pitchFamily="34" charset="0"/>
              </a:rPr>
              <a:t>一、 项目背景</a:t>
            </a:r>
            <a:r>
              <a:rPr lang="zh-CN" altLang="en-US" sz="24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zh-CN" altLang="en-US" sz="24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6148" name="圆角矩形 6147"/>
          <p:cNvSpPr/>
          <p:nvPr/>
        </p:nvSpPr>
        <p:spPr>
          <a:xfrm>
            <a:off x="1828800" y="2606675"/>
            <a:ext cx="5410200" cy="457200"/>
          </a:xfrm>
          <a:prstGeom prst="roundRect">
            <a:avLst>
              <a:gd name="adj" fmla="val 49106"/>
            </a:avLst>
          </a:prstGeom>
          <a:solidFill>
            <a:srgbClr val="FFFF00"/>
          </a:solidFill>
          <a:ln w="285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  <a:effectLst>
            <a:outerShdw dist="107763" dir="2699999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p>
            <a:pPr lvl="0"/>
            <a:r>
              <a:rPr lang="zh-CN" altLang="en-US" sz="2400" b="1" dirty="0">
                <a:latin typeface="Arial" panose="020B0604020202020204" pitchFamily="34" charset="0"/>
              </a:rPr>
              <a:t>二、</a:t>
            </a:r>
            <a:r>
              <a:rPr lang="en-US" altLang="x-none" sz="2400" b="1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zh-CN" altLang="en-US" sz="2400" b="1" dirty="0">
                <a:latin typeface="Arial" panose="020B0604020202020204" pitchFamily="34" charset="0"/>
                <a:ea typeface="宋体" panose="02010600030101010101" pitchFamily="2" charset="-122"/>
              </a:rPr>
              <a:t>项目目的及意义</a:t>
            </a:r>
            <a:endParaRPr lang="zh-CN" altLang="en-US" sz="24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150" name="圆角矩形 6149"/>
          <p:cNvSpPr/>
          <p:nvPr/>
        </p:nvSpPr>
        <p:spPr>
          <a:xfrm>
            <a:off x="1804670" y="3576320"/>
            <a:ext cx="5410200" cy="457200"/>
          </a:xfrm>
          <a:prstGeom prst="roundRect">
            <a:avLst>
              <a:gd name="adj" fmla="val 49106"/>
            </a:avLst>
          </a:prstGeom>
          <a:gradFill rotWithShape="1">
            <a:gsLst>
              <a:gs pos="0">
                <a:schemeClr val="folHlink">
                  <a:gamma/>
                  <a:shade val="46275"/>
                  <a:invGamma/>
                </a:schemeClr>
              </a:gs>
              <a:gs pos="50000">
                <a:schemeClr val="folHlink"/>
              </a:gs>
              <a:gs pos="100000">
                <a:schemeClr val="folHlink">
                  <a:gamma/>
                  <a:shade val="46275"/>
                  <a:invGamma/>
                </a:schemeClr>
              </a:gs>
            </a:gsLst>
            <a:lin ang="5400000" scaled="1"/>
            <a:tileRect/>
          </a:gradFill>
          <a:ln w="285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  <a:effectLst>
            <a:outerShdw dist="107763" dir="2699999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p>
            <a:pPr lvl="0"/>
            <a:r>
              <a:rPr lang="zh-CN" altLang="en-US" sz="2400" b="1" dirty="0">
                <a:latin typeface="Arial" panose="020B0604020202020204" pitchFamily="34" charset="0"/>
              </a:rPr>
              <a:t>三、</a:t>
            </a:r>
            <a:r>
              <a:rPr lang="en-US" altLang="x-none" sz="2400" b="1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zh-CN" altLang="en-US" sz="2400" b="1" dirty="0">
                <a:latin typeface="Arial" panose="020B0604020202020204" pitchFamily="34" charset="0"/>
                <a:ea typeface="宋体" panose="02010600030101010101" pitchFamily="2" charset="-122"/>
              </a:rPr>
              <a:t>业务逻辑</a:t>
            </a:r>
            <a:r>
              <a:rPr lang="zh-CN" altLang="en-US" sz="24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zh-CN" altLang="en-US" sz="24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828800" y="4566285"/>
            <a:ext cx="5410200" cy="457200"/>
          </a:xfrm>
          <a:prstGeom prst="roundRect">
            <a:avLst>
              <a:gd name="adj" fmla="val 49106"/>
            </a:avLst>
          </a:prstGeom>
          <a:solidFill>
            <a:srgbClr val="00B050"/>
          </a:solidFill>
          <a:ln w="285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  <a:effectLst>
            <a:outerShdw dist="107763" dir="2699999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p>
            <a:pPr lvl="0" algn="l"/>
            <a:r>
              <a:rPr lang="zh-CN" altLang="en-US" sz="2400" b="1" dirty="0">
                <a:sym typeface="+mn-ea"/>
              </a:rPr>
              <a:t>四、</a:t>
            </a:r>
            <a:r>
              <a:rPr lang="en-US" altLang="x-none" sz="2400" b="1" dirty="0"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400" b="1" dirty="0">
                <a:sym typeface="+mn-ea"/>
              </a:rPr>
              <a:t>主要功能</a:t>
            </a:r>
            <a:endParaRPr lang="zh-CN" altLang="en-US" sz="24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9560" y="130810"/>
            <a:ext cx="477393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72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项目介绍：</a:t>
            </a:r>
            <a:endParaRPr lang="zh-CN" altLang="en-US" sz="720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804670" y="5524500"/>
            <a:ext cx="5410200" cy="457200"/>
          </a:xfrm>
          <a:prstGeom prst="roundRect">
            <a:avLst>
              <a:gd name="adj" fmla="val 49106"/>
            </a:avLst>
          </a:prstGeom>
          <a:solidFill>
            <a:srgbClr val="00B0F0"/>
          </a:solidFill>
          <a:ln w="285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  <a:effectLst>
            <a:outerShdw dist="107763" dir="2699999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p>
            <a:pPr lvl="0" algn="l"/>
            <a:r>
              <a:rPr lang="zh-CN" altLang="en-US" sz="2400" b="1" dirty="0">
                <a:sym typeface="+mn-ea"/>
              </a:rPr>
              <a:t>五、</a:t>
            </a:r>
            <a:r>
              <a:rPr lang="en-US" altLang="x-none" sz="2400" b="1" dirty="0"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400" b="1" dirty="0">
                <a:sym typeface="+mn-ea"/>
              </a:rPr>
              <a:t>不足和完善</a:t>
            </a:r>
            <a:endParaRPr lang="zh-CN" altLang="en-US" sz="24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bldLvl="0" animBg="1"/>
      <p:bldP spid="6148" grpId="0" bldLvl="0" animBg="1"/>
      <p:bldP spid="6150" grpId="0" bldLvl="0" animBg="1"/>
      <p:bldP spid="3" grpId="0" bldLvl="0" animBg="1"/>
      <p:bldP spid="5" grpId="0" bldLvl="0" animBg="1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矩形 11"/>
          <p:cNvSpPr/>
          <p:nvPr/>
        </p:nvSpPr>
        <p:spPr>
          <a:xfrm>
            <a:off x="245110" y="-22860"/>
            <a:ext cx="171386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7200">
                <a:ln w="25400" cmpd="sng">
                  <a:solidFill>
                    <a:srgbClr val="FAFCB7">
                      <a:alpha val="98000"/>
                    </a:srgbClr>
                  </a:solidFill>
                  <a:prstDash val="solid"/>
                </a:ln>
                <a:blipFill>
                  <a:blip r:embed="rId1">
                    <a:alphaModFix amt="63000"/>
                  </a:blip>
                  <a:tile ty="-38100" sx="7000" flip="xy" algn="tl"/>
                </a:blipFill>
                <a:effectLst>
                  <a:innerShdw dist="38100" dir="18900000">
                    <a:srgbClr val="F89D26">
                      <a:alpha val="100000"/>
                    </a:srgbClr>
                  </a:innerShdw>
                  <a:reflection blurRad="6350" stA="50000" endA="300" endPos="50000" dist="12700" dir="5400000" sy="-100000" algn="bl" rotWithShape="0"/>
                </a:effectLst>
              </a:rPr>
              <a:t>4-2</a:t>
            </a:r>
            <a:endParaRPr lang="en-US" altLang="zh-CN" sz="7200">
              <a:ln w="25400" cmpd="sng">
                <a:solidFill>
                  <a:srgbClr val="FAFCB7">
                    <a:alpha val="98000"/>
                  </a:srgbClr>
                </a:solidFill>
                <a:prstDash val="solid"/>
              </a:ln>
              <a:blipFill>
                <a:blip r:embed="rId1">
                  <a:alphaModFix amt="63000"/>
                </a:blip>
                <a:tile ty="-38100" sx="7000" flip="xy" algn="tl"/>
              </a:blipFill>
              <a:effectLst>
                <a:innerShdw dist="38100" dir="18900000">
                  <a:srgbClr val="F89D26">
                    <a:alpha val="100000"/>
                  </a:srgbClr>
                </a:innerShdw>
                <a:reflection blurRad="6350" stA="50000" endA="300" endPos="50000" dist="12700" dir="5400000" sy="-100000" algn="bl" rotWithShape="0"/>
              </a:effectLst>
            </a:endParaRPr>
          </a:p>
        </p:txBody>
      </p:sp>
      <p:pic>
        <p:nvPicPr>
          <p:cNvPr id="11267" name="Picture 5" descr="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914400"/>
            <a:ext cx="9144000" cy="56308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096770" y="389890"/>
            <a:ext cx="2388870" cy="675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ea typeface="宋体" panose="02010600030101010101" pitchFamily="2" charset="-122"/>
                <a:sym typeface="+mn-ea"/>
              </a:rPr>
              <a:t>功能介绍</a:t>
            </a:r>
            <a:endParaRPr lang="zh-CN" altLang="en-US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ea typeface="宋体" panose="02010600030101010101" pitchFamily="2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11655" y="1439545"/>
            <a:ext cx="49701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0">
                <a:latin typeface="方正行楷简体" panose="03000509000000000000" charset="-122"/>
                <a:ea typeface="方正行楷简体" panose="03000509000000000000" charset="-122"/>
              </a:rPr>
              <a:t>        </a:t>
            </a:r>
            <a:r>
              <a:rPr lang="zh-CN" altLang="en-US" sz="2400" b="0">
                <a:latin typeface="方正行楷简体" panose="03000509000000000000" charset="-122"/>
                <a:ea typeface="方正行楷简体" panose="03000509000000000000" charset="-122"/>
              </a:rPr>
              <a:t>其实吧，界面比较简单，功能也不全面，我现在还没有全部学完，待我学成。。。</a:t>
            </a:r>
            <a:endParaRPr lang="zh-CN" altLang="en-US" sz="2400" b="0">
              <a:latin typeface="方正行楷简体" panose="03000509000000000000" charset="-122"/>
              <a:ea typeface="方正行楷简体" panose="03000509000000000000" charset="-122"/>
            </a:endParaRPr>
          </a:p>
          <a:p>
            <a:pPr algn="ctr"/>
            <a:r>
              <a:rPr lang="en-US" altLang="zh-CN" sz="2400">
                <a:latin typeface="方正行楷简体" panose="03000509000000000000" charset="-122"/>
                <a:ea typeface="方正行楷简体" panose="03000509000000000000" charset="-122"/>
              </a:rPr>
              <a:t>hiahia~</a:t>
            </a:r>
            <a:endParaRPr lang="en-US" altLang="zh-CN" sz="2400">
              <a:latin typeface="方正行楷简体" panose="03000509000000000000" charset="-122"/>
              <a:ea typeface="方正行楷简体" panose="03000509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5" dur="10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2" grpId="2"/>
      <p:bldP spid="12" grpId="3"/>
      <p:bldP spid="12" grpId="4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47955" y="208280"/>
            <a:ext cx="4460240" cy="15684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just"/>
            <a:r>
              <a:rPr lang="en-US" altLang="zh-CN" sz="4800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</a:rPr>
              <a:t>Bootstrap</a:t>
            </a:r>
            <a:endParaRPr lang="en-US" altLang="zh-CN" sz="4800">
              <a:ln w="25400">
                <a:solidFill>
                  <a:srgbClr val="861E1D">
                    <a:alpha val="94000"/>
                  </a:srgbClr>
                </a:solidFill>
                <a:prstDash val="solid"/>
              </a:ln>
              <a:gradFill>
                <a:gsLst>
                  <a:gs pos="0">
                    <a:srgbClr val="FFF9BB"/>
                  </a:gs>
                  <a:gs pos="64000">
                    <a:srgbClr val="FCE95F"/>
                  </a:gs>
                  <a:gs pos="100000">
                    <a:srgbClr val="F8AD1C"/>
                  </a:gs>
                </a:gsLst>
                <a:lin ang="5400000"/>
              </a:gradFill>
              <a:effectLst>
                <a:outerShdw blurRad="177800" dist="12700" dir="10200000" sx="102000" sy="102000" algn="bl" rotWithShape="0">
                  <a:srgbClr val="480F08"/>
                </a:outerShdw>
              </a:effectLst>
            </a:endParaRPr>
          </a:p>
          <a:p>
            <a:pPr algn="just"/>
            <a:r>
              <a:rPr lang="en-US" altLang="zh-CN" sz="4800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  <a:ea typeface="宋体" panose="02010600030101010101" pitchFamily="2" charset="-122"/>
              </a:rPr>
              <a:t>		</a:t>
            </a:r>
            <a:r>
              <a:rPr lang="zh-CN" altLang="en-US" sz="4800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  <a:ea typeface="宋体" panose="02010600030101010101" pitchFamily="2" charset="-122"/>
              </a:rPr>
              <a:t>网格系统</a:t>
            </a:r>
            <a:endParaRPr lang="zh-CN" altLang="en-US" sz="4800">
              <a:ln w="25400">
                <a:solidFill>
                  <a:srgbClr val="861E1D">
                    <a:alpha val="94000"/>
                  </a:srgbClr>
                </a:solidFill>
                <a:prstDash val="solid"/>
              </a:ln>
              <a:gradFill>
                <a:gsLst>
                  <a:gs pos="0">
                    <a:srgbClr val="FFF9BB"/>
                  </a:gs>
                  <a:gs pos="64000">
                    <a:srgbClr val="FCE95F"/>
                  </a:gs>
                  <a:gs pos="100000">
                    <a:srgbClr val="F8AD1C"/>
                  </a:gs>
                </a:gsLst>
                <a:lin ang="5400000"/>
              </a:gradFill>
              <a:effectLst>
                <a:outerShdw blurRad="177800" dist="12700" dir="10200000" sx="102000" sy="102000" algn="bl" rotWithShape="0">
                  <a:srgbClr val="480F08"/>
                </a:outerShdw>
              </a:effectLst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0205" y="5295265"/>
            <a:ext cx="840422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 b="0"/>
              <a:t>         </a:t>
            </a:r>
            <a:r>
              <a:rPr lang="zh-CN" altLang="en-US" sz="1600" b="0"/>
              <a:t>Bootstrap 包含了一个响应式的、移动设备优先的、不固定的网格系统，（viewport）宽度在 724 像素到 1170 像素之间伸缩。视口宽度小于767 像素时，说明是平板电脑或更小的设备，布局中的列会垂直堆叠起来。默认宽度下，每列宽 60 像素，且向左平移 20 像素。可以随着设备或视口大小的增加而适当地扩展到 12 列。</a:t>
            </a:r>
            <a:endParaRPr lang="zh-CN" altLang="en-US" sz="1600" b="0"/>
          </a:p>
        </p:txBody>
      </p:sp>
      <p:pic>
        <p:nvPicPr>
          <p:cNvPr id="-2147482623" name="图片 -21474826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4835" y="2299335"/>
            <a:ext cx="7974965" cy="25076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4940300" y="6278245"/>
            <a:ext cx="43097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>
                <a:ea typeface="宋体" panose="02010600030101010101" pitchFamily="2" charset="-122"/>
              </a:rPr>
              <a:t>常用</a:t>
            </a:r>
            <a:r>
              <a:rPr lang="en-US" altLang="zh-CN" sz="1800">
                <a:ea typeface="宋体" panose="02010600030101010101" pitchFamily="2" charset="-122"/>
              </a:rPr>
              <a:t>class</a:t>
            </a:r>
            <a:r>
              <a:rPr lang="zh-CN" altLang="en-US" sz="1800">
                <a:ea typeface="宋体" panose="02010600030101010101" pitchFamily="2" charset="-122"/>
              </a:rPr>
              <a:t>前缀</a:t>
            </a:r>
            <a:r>
              <a:rPr lang="zh-CN" altLang="en-US" sz="1800">
                <a:ea typeface="宋体" panose="02010600030101010101" pitchFamily="2" charset="-122"/>
              </a:rPr>
              <a:t>：</a:t>
            </a:r>
            <a:r>
              <a:rPr lang="en-US" altLang="zh-CN" sz="1800"/>
              <a:t>col-sm-,col-md-</a:t>
            </a:r>
            <a:endParaRPr lang="en-US" altLang="zh-CN" sz="1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2147482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4" dur="2000"/>
                                        <p:tgtEl>
                                          <p:spTgt spid="-2147482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2428" r="1992" b="4178"/>
          <a:stretch>
            <a:fillRect/>
          </a:stretch>
        </p:blipFill>
        <p:spPr>
          <a:xfrm>
            <a:off x="944245" y="406400"/>
            <a:ext cx="7063105" cy="320294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44245" y="3808095"/>
            <a:ext cx="3260090" cy="675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旋转轮播图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44245" y="4483735"/>
            <a:ext cx="65252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首先，在思考这个轮播图怎么去实现的时候，请先考虑要为这个轮播图设置什么样的功能，我设定的有三个功能：</a:t>
            </a:r>
            <a:endParaRPr lang="zh-CN" altLang="en-US" sz="2400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1090" y="5753735"/>
            <a:ext cx="63665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/>
              <a:t>1</a:t>
            </a:r>
            <a:r>
              <a:rPr lang="zh-CN" altLang="en-US" sz="1600">
                <a:ea typeface="宋体" panose="02010600030101010101" pitchFamily="2" charset="-122"/>
              </a:rPr>
              <a:t>、图片可以自动向左轮播，循环反复</a:t>
            </a:r>
            <a:endParaRPr lang="zh-CN" altLang="en-US" sz="1600">
              <a:ea typeface="宋体" panose="02010600030101010101" pitchFamily="2" charset="-122"/>
            </a:endParaRPr>
          </a:p>
          <a:p>
            <a:r>
              <a:rPr lang="en-US" altLang="zh-CN" sz="1600">
                <a:ea typeface="宋体" panose="02010600030101010101" pitchFamily="2" charset="-122"/>
              </a:rPr>
              <a:t>2</a:t>
            </a:r>
            <a:r>
              <a:rPr lang="zh-CN" altLang="en-US" sz="1600">
                <a:ea typeface="宋体" panose="02010600030101010101" pitchFamily="2" charset="-122"/>
              </a:rPr>
              <a:t>、可以用左右方向键去控制图片轮播方向</a:t>
            </a:r>
            <a:endParaRPr lang="zh-CN" altLang="en-US" sz="1600">
              <a:ea typeface="宋体" panose="02010600030101010101" pitchFamily="2" charset="-122"/>
            </a:endParaRPr>
          </a:p>
          <a:p>
            <a:r>
              <a:rPr lang="en-US" altLang="zh-CN" sz="1600">
                <a:ea typeface="宋体" panose="02010600030101010101" pitchFamily="2" charset="-122"/>
              </a:rPr>
              <a:t>3</a:t>
            </a:r>
            <a:r>
              <a:rPr lang="zh-CN" altLang="en-US" sz="1600">
                <a:ea typeface="宋体" panose="02010600030101010101" pitchFamily="2" charset="-122"/>
              </a:rPr>
              <a:t>、鼠标悬停</a:t>
            </a:r>
            <a:endParaRPr lang="zh-CN" altLang="en-US" sz="1600"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95" y="3808095"/>
            <a:ext cx="628650" cy="61912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466590" y="3808095"/>
            <a:ext cx="1407160" cy="15684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ctr"/>
            <a:r>
              <a:rPr lang="zh-CN" altLang="en-US" sz="9600" i="1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？</a:t>
            </a:r>
            <a:endParaRPr lang="zh-CN" altLang="en-US" sz="9600" i="1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4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876935" y="222885"/>
            <a:ext cx="2651760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800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</a:rPr>
              <a:t>“</a:t>
            </a:r>
            <a:r>
              <a:rPr lang="zh-CN" altLang="en-US" sz="4800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  <a:sym typeface="+mn-ea"/>
              </a:rPr>
              <a:t>面包屑</a:t>
            </a:r>
            <a:r>
              <a:rPr lang="en-US" altLang="zh-CN" sz="4800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</a:rPr>
              <a:t>”</a:t>
            </a:r>
            <a:endParaRPr lang="en-US" altLang="zh-CN" sz="4800">
              <a:ln w="25400">
                <a:solidFill>
                  <a:srgbClr val="861E1D">
                    <a:alpha val="94000"/>
                  </a:srgbClr>
                </a:solidFill>
                <a:prstDash val="solid"/>
              </a:ln>
              <a:gradFill>
                <a:gsLst>
                  <a:gs pos="0">
                    <a:srgbClr val="FFF9BB"/>
                  </a:gs>
                  <a:gs pos="64000">
                    <a:srgbClr val="FCE95F"/>
                  </a:gs>
                  <a:gs pos="100000">
                    <a:srgbClr val="F8AD1C"/>
                  </a:gs>
                </a:gsLst>
                <a:lin ang="5400000"/>
              </a:gradFill>
              <a:effectLst>
                <a:outerShdw blurRad="177800" dist="12700" dir="10200000" sx="102000" sy="102000" algn="bl" rotWithShape="0">
                  <a:srgbClr val="480F08"/>
                </a:outerShdw>
              </a:effectLst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775" y="2835910"/>
            <a:ext cx="2363470" cy="34239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44780" y="1052830"/>
            <a:ext cx="843978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1400" b="0"/>
          </a:p>
          <a:p>
            <a:r>
              <a:rPr lang="zh-CN" altLang="en-US" sz="1400" b="0"/>
              <a:t>            &lt;button class="navbar-toggle" data-toggle="collapse" data-target=".navbar-collapse"&gt;</a:t>
            </a:r>
            <a:endParaRPr lang="zh-CN" altLang="en-US" sz="1400" b="0"/>
          </a:p>
          <a:p>
            <a:r>
              <a:rPr lang="zh-CN" altLang="en-US" sz="1400" b="0"/>
              <a:t>                  &lt;span class="icon-bar"&gt;&lt;/span&gt;</a:t>
            </a:r>
            <a:endParaRPr lang="zh-CN" altLang="en-US" sz="1400" b="0"/>
          </a:p>
          <a:p>
            <a:r>
              <a:rPr lang="zh-CN" altLang="en-US" sz="1400" b="0"/>
              <a:t>                  &lt;span class="icon-bar"&gt;&lt;/span&gt;</a:t>
            </a:r>
            <a:endParaRPr lang="zh-CN" altLang="en-US" sz="1400" b="0"/>
          </a:p>
          <a:p>
            <a:r>
              <a:rPr lang="zh-CN" altLang="en-US" sz="1400" b="0"/>
              <a:t>                  &lt;span class="icon-bar"&gt;&lt;/span&gt;</a:t>
            </a:r>
            <a:endParaRPr lang="zh-CN" altLang="en-US" sz="1400" b="0"/>
          </a:p>
          <a:p>
            <a:r>
              <a:rPr lang="zh-CN" altLang="en-US" sz="1400" b="0"/>
              <a:t>            &lt;/button&gt;</a:t>
            </a:r>
            <a:endParaRPr lang="zh-CN" altLang="en-US" sz="1400" b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690" y="2835275"/>
            <a:ext cx="2225040" cy="34245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215" y="2835910"/>
            <a:ext cx="2535555" cy="3567430"/>
          </a:xfrm>
          <a:prstGeom prst="rect">
            <a:avLst/>
          </a:prstGeom>
        </p:spPr>
      </p:pic>
      <p:sp>
        <p:nvSpPr>
          <p:cNvPr id="7" name="流程图: 顺序访问存储器 6"/>
          <p:cNvSpPr/>
          <p:nvPr/>
        </p:nvSpPr>
        <p:spPr>
          <a:xfrm>
            <a:off x="4153535" y="1654810"/>
            <a:ext cx="2971165" cy="1075690"/>
          </a:xfrm>
          <a:prstGeom prst="flowChartMagneticTap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600" b="1" i="0" u="none" strike="noStrike" cap="none" normalizeH="0" baseline="0" smtClean="0">
                <a:ln>
                  <a:noFill/>
                </a:ln>
                <a:solidFill>
                  <a:srgbClr val="FF0000"/>
                </a:solidFill>
                <a:effectLst/>
                <a:latin typeface="Georgia" panose="02040502050405020303" pitchFamily="18" charset="0"/>
                <a:ea typeface="宋体" panose="02010600030101010101" pitchFamily="2" charset="-122"/>
              </a:rPr>
              <a:t>固定导航栏：</a:t>
            </a:r>
            <a:endParaRPr kumimoji="0" lang="zh-CN" altLang="en-US" sz="1600" b="1" i="0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宋体" panose="02010600030101010101" pitchFamily="2" charset="-122"/>
              </a:rPr>
              <a:t>navbar-fixed-top</a:t>
            </a:r>
            <a:endParaRPr kumimoji="0" lang="zh-CN" alt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7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770" decel="100000"/>
                                        <p:tgtEl>
                                          <p:spTgt spid="7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40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41" dur="77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42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43" dur="77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4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636905" y="209550"/>
            <a:ext cx="2631440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4800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  <a:ea typeface="宋体" panose="02010600030101010101" pitchFamily="2" charset="-122"/>
              </a:rPr>
              <a:t>动画效果</a:t>
            </a:r>
            <a:endParaRPr lang="zh-CN" altLang="en-US" sz="4800">
              <a:ln w="25400">
                <a:solidFill>
                  <a:srgbClr val="861E1D">
                    <a:alpha val="94000"/>
                  </a:srgbClr>
                </a:solidFill>
                <a:prstDash val="solid"/>
              </a:ln>
              <a:gradFill>
                <a:gsLst>
                  <a:gs pos="0">
                    <a:srgbClr val="FFF9BB"/>
                  </a:gs>
                  <a:gs pos="64000">
                    <a:srgbClr val="FCE95F"/>
                  </a:gs>
                  <a:gs pos="100000">
                    <a:srgbClr val="F8AD1C"/>
                  </a:gs>
                </a:gsLst>
                <a:lin ang="5400000"/>
              </a:gradFill>
              <a:effectLst>
                <a:outerShdw blurRad="177800" dist="12700" dir="10200000" sx="102000" sy="102000" algn="bl" rotWithShape="0">
                  <a:srgbClr val="480F08"/>
                </a:outerShdw>
              </a:effectLst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0225" y="2131695"/>
            <a:ext cx="7703185" cy="4338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0"/>
              <a:t>&lt;script&gt;</a:t>
            </a:r>
            <a:endParaRPr lang="en-US" altLang="zh-CN" sz="1200" b="0"/>
          </a:p>
          <a:p>
            <a:r>
              <a:rPr lang="zh-CN" altLang="en-US" sz="1200" b="0"/>
              <a:t>$(function(){</a:t>
            </a:r>
            <a:endParaRPr lang="zh-CN" altLang="en-US" sz="1200" b="0"/>
          </a:p>
          <a:p>
            <a:r>
              <a:rPr lang="zh-CN" altLang="en-US" sz="1200" b="0"/>
              <a:t>        new WOW().init();</a:t>
            </a:r>
            <a:endParaRPr lang="zh-CN" altLang="en-US" sz="1200" b="0"/>
          </a:p>
          <a:p>
            <a:r>
              <a:rPr lang="zh-CN" altLang="en-US" sz="1200" b="0"/>
              <a:t>    })</a:t>
            </a:r>
            <a:endParaRPr lang="zh-CN" altLang="en-US" sz="1200" b="0"/>
          </a:p>
          <a:p>
            <a:endParaRPr lang="zh-CN" altLang="en-US" sz="1200" b="0"/>
          </a:p>
          <a:p>
            <a:r>
              <a:rPr lang="zh-CN" altLang="en-US" sz="1200" b="0"/>
              <a:t>    window.onload = function(){</a:t>
            </a:r>
            <a:endParaRPr lang="zh-CN" altLang="en-US" sz="1200" b="0"/>
          </a:p>
          <a:p>
            <a:r>
              <a:rPr lang="zh-CN" altLang="en-US" sz="1200" b="0"/>
              <a:t>    //---文档加载完调用getRem()</a:t>
            </a:r>
            <a:endParaRPr lang="zh-CN" altLang="en-US" sz="1200" b="0"/>
          </a:p>
          <a:p>
            <a:r>
              <a:rPr lang="zh-CN" altLang="en-US" sz="1200" b="0"/>
              <a:t>        getRem(1420,100)      </a:t>
            </a:r>
            <a:endParaRPr lang="zh-CN" altLang="en-US" sz="1200" b="0"/>
          </a:p>
          <a:p>
            <a:r>
              <a:rPr lang="zh-CN" altLang="en-US" sz="1200" b="0"/>
              <a:t>    };</a:t>
            </a:r>
            <a:endParaRPr lang="zh-CN" altLang="en-US" sz="1200" b="0"/>
          </a:p>
          <a:p>
            <a:r>
              <a:rPr lang="zh-CN" altLang="en-US" sz="1200" b="0"/>
              <a:t>    window.onresize = function(){</a:t>
            </a:r>
            <a:endParaRPr lang="zh-CN" altLang="en-US" sz="1200" b="0"/>
          </a:p>
          <a:p>
            <a:r>
              <a:rPr lang="zh-CN" altLang="en-US" sz="1200" b="0"/>
              <a:t>    //---窗口或框架被调整大小发生变化</a:t>
            </a:r>
            <a:endParaRPr lang="zh-CN" altLang="en-US" sz="1200" b="0"/>
          </a:p>
          <a:p>
            <a:r>
              <a:rPr lang="zh-CN" altLang="en-US" sz="1200" b="0"/>
              <a:t>        getRem(1420,100)</a:t>
            </a:r>
            <a:endParaRPr lang="zh-CN" altLang="en-US" sz="1200" b="0"/>
          </a:p>
          <a:p>
            <a:r>
              <a:rPr lang="zh-CN" altLang="en-US" sz="1200" b="0"/>
              <a:t>    };</a:t>
            </a:r>
            <a:endParaRPr lang="zh-CN" altLang="en-US" sz="1200" b="0"/>
          </a:p>
          <a:p>
            <a:r>
              <a:rPr lang="zh-CN" altLang="en-US" sz="1200" b="0"/>
              <a:t>    function getRem(pwidth,prem){</a:t>
            </a:r>
            <a:endParaRPr lang="zh-CN" altLang="en-US" sz="1200" b="0"/>
          </a:p>
          <a:p>
            <a:r>
              <a:rPr lang="zh-CN" altLang="en-US" sz="1200" b="0"/>
              <a:t>    //---pwidth---UI图的宽度</a:t>
            </a:r>
            <a:endParaRPr lang="zh-CN" altLang="en-US" sz="1200" b="0"/>
          </a:p>
          <a:p>
            <a:r>
              <a:rPr lang="zh-CN" altLang="en-US" sz="1200" b="0"/>
              <a:t>    //---prem--自己设置的换算比例</a:t>
            </a:r>
            <a:endParaRPr lang="zh-CN" altLang="en-US" sz="1200" b="0"/>
          </a:p>
          <a:p>
            <a:r>
              <a:rPr lang="zh-CN" altLang="en-US" sz="1200" b="0"/>
              <a:t>    //获取html元素</a:t>
            </a:r>
            <a:endParaRPr lang="zh-CN" altLang="en-US" sz="1200" b="0"/>
          </a:p>
          <a:p>
            <a:r>
              <a:rPr lang="zh-CN" altLang="en-US" sz="1200" b="0"/>
              <a:t>        var html = document.getElementsByTagName("html")[0];</a:t>
            </a:r>
            <a:endParaRPr lang="zh-CN" altLang="en-US" sz="1200" b="0"/>
          </a:p>
          <a:p>
            <a:r>
              <a:rPr lang="zh-CN" altLang="en-US" sz="1200" b="0"/>
              <a:t>        //屏幕的宽度（兼容处理）</a:t>
            </a:r>
            <a:endParaRPr lang="zh-CN" altLang="en-US" sz="1200" b="0"/>
          </a:p>
          <a:p>
            <a:r>
              <a:rPr lang="zh-CN" altLang="en-US" sz="1200" b="0"/>
              <a:t>        var ScreenWidth = document.body.clientWidth || document.documentElement.clientWidth;</a:t>
            </a:r>
            <a:endParaRPr lang="zh-CN" altLang="en-US" sz="1200" b="0"/>
          </a:p>
          <a:p>
            <a:r>
              <a:rPr lang="zh-CN" altLang="en-US" sz="1200" b="0"/>
              <a:t>        html.style.fontSize = ScreenWidth/pwidth*prem + "px";</a:t>
            </a:r>
            <a:endParaRPr lang="zh-CN" altLang="en-US" sz="1200" b="0"/>
          </a:p>
          <a:p>
            <a:r>
              <a:rPr lang="zh-CN" altLang="en-US" sz="1200" b="0"/>
              <a:t>    }</a:t>
            </a:r>
            <a:endParaRPr lang="zh-CN" altLang="en-US" sz="1200" b="0"/>
          </a:p>
          <a:p>
            <a:r>
              <a:rPr lang="en-US" altLang="zh-CN" sz="1200" b="0"/>
              <a:t>&lt;/script&gt;</a:t>
            </a:r>
            <a:endParaRPr lang="en-US" altLang="zh-CN" sz="1200" b="0"/>
          </a:p>
        </p:txBody>
      </p:sp>
      <p:sp>
        <p:nvSpPr>
          <p:cNvPr id="4" name="文本框 3"/>
          <p:cNvSpPr txBox="1"/>
          <p:nvPr/>
        </p:nvSpPr>
        <p:spPr>
          <a:xfrm>
            <a:off x="695325" y="1197610"/>
            <a:ext cx="71367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引入</a:t>
            </a:r>
            <a:r>
              <a:rPr lang="en-US" altLang="zh-CN" sz="1600"/>
              <a:t>animate.css</a:t>
            </a:r>
            <a:r>
              <a:rPr lang="zh-CN" altLang="en-US" sz="1600">
                <a:ea typeface="宋体" panose="02010600030101010101" pitchFamily="2" charset="-122"/>
              </a:rPr>
              <a:t>文件</a:t>
            </a:r>
            <a:endParaRPr lang="zh-CN" altLang="en-US" sz="1600">
              <a:ea typeface="宋体" panose="02010600030101010101" pitchFamily="2" charset="-122"/>
            </a:endParaRPr>
          </a:p>
          <a:p>
            <a:r>
              <a:rPr lang="zh-CN" altLang="en-US" sz="1600"/>
              <a:t>&lt;link rel="stylesheet" href="css/animate.css"/&gt;</a:t>
            </a:r>
            <a:endParaRPr lang="zh-CN" altLang="en-US" sz="1600"/>
          </a:p>
        </p:txBody>
      </p:sp>
      <p:pic>
        <p:nvPicPr>
          <p:cNvPr id="9218" name="Picture 5" descr="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8480" y="1129030"/>
            <a:ext cx="7287260" cy="4600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845185" y="2275205"/>
            <a:ext cx="6598920" cy="23069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Mol5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：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			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不足完善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2" name="Picture 4" descr="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780000">
            <a:off x="710565" y="2948305"/>
            <a:ext cx="6177280" cy="38995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3" name="Rectangle 2"/>
          <p:cNvSpPr>
            <a:spLocks noGrp="1"/>
          </p:cNvSpPr>
          <p:nvPr>
            <p:ph type="title"/>
          </p:nvPr>
        </p:nvSpPr>
        <p:spPr>
          <a:xfrm>
            <a:off x="197485" y="5116830"/>
            <a:ext cx="2431415" cy="517525"/>
          </a:xfrm>
        </p:spPr>
        <p:txBody>
          <a:bodyPr vert="horz" wrap="square" lIns="91440" tIns="45720" rIns="91440" bIns="45720" anchor="ctr"/>
          <a:p>
            <a:pPr algn="l" eaLnBrk="1" hangingPunct="1"/>
            <a:r>
              <a:rPr lang="zh-CN" altLang="en-US" sz="2400" dirty="0">
                <a:ea typeface="宋体" panose="02010600030101010101" pitchFamily="2" charset="-122"/>
              </a:rPr>
              <a:t>要加油噢</a:t>
            </a:r>
            <a:r>
              <a:rPr lang="en-US" altLang="zh-CN" dirty="0">
                <a:ea typeface="宋体" panose="02010600030101010101" pitchFamily="2" charset="-122"/>
              </a:rPr>
              <a:t>..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. </a:t>
            </a:r>
            <a:br>
              <a:rPr lang="en-US" altLang="zh-CN" dirty="0">
                <a:ea typeface="宋体" panose="02010600030101010101" pitchFamily="2" charset="-122"/>
              </a:rPr>
            </a:br>
            <a:endParaRPr lang="en-US" altLang="zh-CN" dirty="0">
              <a:ea typeface="宋体" panose="02010600030101010101" pitchFamily="2" charset="-122"/>
            </a:endParaRPr>
          </a:p>
        </p:txBody>
      </p:sp>
      <p:pic>
        <p:nvPicPr>
          <p:cNvPr id="5" name="图片 4" descr="嗯哼小辫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8495" y="-25400"/>
            <a:ext cx="3391535" cy="25228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7485" y="323215"/>
            <a:ext cx="4679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1</a:t>
            </a:r>
            <a:r>
              <a:rPr lang="zh-CN" altLang="en-US" sz="2400">
                <a:ea typeface="宋体" panose="02010600030101010101" pitchFamily="2" charset="-122"/>
              </a:rPr>
              <a:t>、没有实现数据库存取数据功能</a:t>
            </a:r>
            <a:endParaRPr lang="zh-CN" altLang="en-US" sz="2400">
              <a:ea typeface="宋体" panose="02010600030101010101" pitchFamily="2" charset="-122"/>
            </a:endParaRPr>
          </a:p>
          <a:p>
            <a:endParaRPr lang="zh-CN" altLang="en-US" sz="2400"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" y="995680"/>
            <a:ext cx="4120515" cy="27666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103495" y="2994660"/>
            <a:ext cx="38989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2</a:t>
            </a:r>
            <a:r>
              <a:rPr lang="zh-CN" altLang="en-US" sz="2400">
                <a:ea typeface="宋体" panose="02010600030101010101" pitchFamily="2" charset="-122"/>
              </a:rPr>
              <a:t>、部分页面功能实现不全</a:t>
            </a:r>
            <a:endParaRPr lang="zh-CN" altLang="en-US" sz="2400">
              <a:ea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835" y="3762375"/>
            <a:ext cx="3290570" cy="23075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7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770" decel="100000"/>
                                        <p:tgtEl>
                                          <p:spTgt spid="2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20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21" dur="7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22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7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2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7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770" decel="100000"/>
                                        <p:tgtEl>
                                          <p:spTgt spid="4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3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37" dur="77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38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39" dur="77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40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7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770" decel="100000"/>
                                        <p:tgtEl>
                                          <p:spTgt spid="5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52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53" dur="77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5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55" dur="77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5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1"/>
      <p:bldP spid="2" grpId="0"/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4" name="Rectangle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8229600" cy="1143000"/>
          </a:xfrm>
          <a:solidFill>
            <a:schemeClr val="accent3"/>
          </a:solidFill>
        </p:spPr>
        <p:txBody>
          <a:bodyPr vert="horz" wrap="square" lIns="91440" tIns="45720" rIns="91440" bIns="45720" anchor="ctr">
            <a:scene3d>
              <a:camera prst="orthographicFront"/>
              <a:lightRig rig="threePt" dir="t"/>
            </a:scene3d>
          </a:bodyPr>
          <a:p>
            <a:pPr eaLnBrk="1" hangingPunct="1"/>
            <a:r>
              <a:rPr lang="en-US" altLang="zh-CN" sz="5400" b="1" dirty="0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行楷简体" panose="03000509000000000000" charset="-122"/>
                <a:ea typeface="方正行楷简体" panose="03000509000000000000" charset="-122"/>
              </a:rPr>
              <a:t>..</a:t>
            </a:r>
            <a:r>
              <a:rPr lang="en-US" sz="5400" b="1" dirty="0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行楷简体" panose="03000509000000000000" charset="-122"/>
                <a:ea typeface="方正行楷简体" panose="03000509000000000000" charset="-122"/>
              </a:rPr>
              <a:t>Suggestion</a:t>
            </a:r>
            <a:endParaRPr lang="en-US" sz="5400" b="1" dirty="0">
              <a:ln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方正行楷简体" panose="03000509000000000000" charset="-122"/>
              <a:ea typeface="方正行楷简体" panose="03000509000000000000" charset="-122"/>
            </a:endParaRPr>
          </a:p>
        </p:txBody>
      </p:sp>
      <p:pic>
        <p:nvPicPr>
          <p:cNvPr id="13315" name="Picture 5" descr="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76400"/>
            <a:ext cx="9144000" cy="5715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328420" y="1965960"/>
            <a:ext cx="6971030" cy="1845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n w="22225">
                  <a:solidFill>
                    <a:srgbClr val="FFFF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多读书多看报少吃零食多睡觉</a:t>
            </a:r>
            <a:endParaRPr lang="zh-CN" altLang="en-US">
              <a:ln w="22225">
                <a:solidFill>
                  <a:srgbClr val="FFFF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>
              <a:ln w="22225">
                <a:solidFill>
                  <a:srgbClr val="FFFF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>
                <a:ln w="22225">
                  <a:solidFill>
                    <a:srgbClr val="FFFF00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少吃肉少抽烟不玩约炮少伤身</a:t>
            </a:r>
            <a:endParaRPr lang="zh-CN" altLang="en-US">
              <a:ln w="22225">
                <a:solidFill>
                  <a:srgbClr val="FFFF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8" presetClass="entr" presetSubtype="0" accel="5000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8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4" grpId="0" bldLvl="0" animBg="1"/>
      <p:bldP spid="2" grpId="0"/>
      <p:bldP spid="2" grpId="1"/>
      <p:bldP spid="2" grpId="2"/>
      <p:bldP spid="2" grpId="3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-361315" y="372745"/>
            <a:ext cx="4342765" cy="934085"/>
          </a:xfrm>
        </p:spPr>
        <p:txBody>
          <a:bodyPr vert="horz" wrap="square" lIns="91440" tIns="45720" rIns="91440" bIns="45720" anchor="ctr"/>
          <a:p>
            <a:pPr eaLnBrk="1" hangingPunct="1"/>
            <a:r>
              <a:rPr lang="zh-CN" altLang="en-US" sz="4800" dirty="0">
                <a:solidFill>
                  <a:schemeClr val="tx1"/>
                </a:solidFill>
                <a:latin typeface="方正行楷简体" panose="03000509000000000000" charset="-122"/>
                <a:ea typeface="方正行楷简体" panose="03000509000000000000" charset="-122"/>
              </a:rPr>
              <a:t>谢谢大家</a:t>
            </a:r>
            <a:r>
              <a:rPr lang="en-US" altLang="zh-CN" sz="4800" dirty="0">
                <a:solidFill>
                  <a:schemeClr val="tx1"/>
                </a:solidFill>
                <a:ea typeface="宋体" panose="02010600030101010101" pitchFamily="2" charset="-122"/>
              </a:rPr>
              <a:t>~</a:t>
            </a:r>
            <a:endParaRPr lang="en-US" altLang="zh-CN" sz="4800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pic>
        <p:nvPicPr>
          <p:cNvPr id="15363" name="Picture 4" descr="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5635"/>
            <a:ext cx="9144000" cy="53086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500" y="2392680"/>
            <a:ext cx="2836545" cy="272034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492943" y="5764530"/>
            <a:ext cx="396938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ctr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	——Erin</a:t>
            </a:r>
            <a:endParaRPr lang="en-US" altLang="zh-CN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7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770" decel="100000"/>
                                        <p:tgtEl>
                                          <p:spTgt spid="4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17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8" dur="77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9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0" dur="77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21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845185" y="2275205"/>
            <a:ext cx="6598920" cy="23069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Mol1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：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			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项目背景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矩形 11"/>
          <p:cNvSpPr/>
          <p:nvPr/>
        </p:nvSpPr>
        <p:spPr>
          <a:xfrm>
            <a:off x="259080" y="-61595"/>
            <a:ext cx="171386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7200">
                <a:ln w="25400" cmpd="sng">
                  <a:solidFill>
                    <a:srgbClr val="FAFCB7">
                      <a:alpha val="98000"/>
                    </a:srgbClr>
                  </a:solidFill>
                  <a:prstDash val="solid"/>
                </a:ln>
                <a:blipFill>
                  <a:blip r:embed="rId1">
                    <a:alphaModFix amt="63000"/>
                  </a:blip>
                  <a:tile ty="-38100" sx="7000" flip="xy" algn="tl"/>
                </a:blipFill>
                <a:effectLst>
                  <a:innerShdw dist="38100" dir="18900000">
                    <a:srgbClr val="F89D26">
                      <a:alpha val="100000"/>
                    </a:srgbClr>
                  </a:innerShdw>
                  <a:reflection blurRad="6350" stA="50000" endA="300" endPos="50000" dist="12700" dir="5400000" sy="-100000" algn="bl" rotWithShape="0"/>
                </a:effectLst>
              </a:rPr>
              <a:t>1-1</a:t>
            </a:r>
            <a:endParaRPr lang="en-US" altLang="zh-CN" sz="7200">
              <a:ln w="25400" cmpd="sng">
                <a:solidFill>
                  <a:srgbClr val="FAFCB7">
                    <a:alpha val="98000"/>
                  </a:srgbClr>
                </a:solidFill>
                <a:prstDash val="solid"/>
              </a:ln>
              <a:blipFill>
                <a:blip r:embed="rId1">
                  <a:alphaModFix amt="63000"/>
                </a:blip>
                <a:tile ty="-38100" sx="7000" flip="xy" algn="tl"/>
              </a:blipFill>
              <a:effectLst>
                <a:innerShdw dist="38100" dir="18900000">
                  <a:srgbClr val="F89D26">
                    <a:alpha val="100000"/>
                  </a:srgbClr>
                </a:innerShdw>
                <a:reflection blurRad="6350" stA="50000" endA="300" endPos="50000" dist="12700" dir="5400000" sy="-100000" algn="bl" rotWithShape="0"/>
              </a:effectLst>
            </a:endParaRPr>
          </a:p>
        </p:txBody>
      </p:sp>
      <p:sp>
        <p:nvSpPr>
          <p:cNvPr id="2" name="矩形 1"/>
          <p:cNvSpPr/>
          <p:nvPr/>
        </p:nvSpPr>
        <p:spPr>
          <a:xfrm>
            <a:off x="1972945" y="215265"/>
            <a:ext cx="2938780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bliqueBottomLeft"/>
              <a:lightRig rig="threePt" dir="t"/>
            </a:scene3d>
            <a:sp3d extrusionH="387350">
              <a:extrusionClr>
                <a:srgbClr val="175BCB"/>
              </a:extrusionClr>
            </a:sp3d>
          </a:bodyPr>
          <a:p>
            <a:pPr algn="ctr"/>
            <a:r>
              <a:rPr lang="zh-CN" altLang="en-US" sz="5400">
                <a:blipFill>
                  <a:blip r:embed="rId2"/>
                  <a:tile tx="0" ty="0" sx="82000" sy="63000" flip="none" algn="br"/>
                </a:blipFill>
                <a:effectLst>
                  <a:outerShdw blurRad="60007" dist="310007" dir="7680000" sy="30000" kx="1300200" algn="ctr" rotWithShape="0">
                    <a:srgbClr val="0D1E55">
                      <a:alpha val="32000"/>
                    </a:srgbClr>
                  </a:outerShdw>
                </a:effectLst>
                <a:ea typeface="宋体" panose="02010600030101010101" pitchFamily="2" charset="-122"/>
              </a:rPr>
              <a:t>项目准备</a:t>
            </a:r>
            <a:endParaRPr lang="zh-CN" altLang="en-US" sz="5400">
              <a:blipFill>
                <a:blip r:embed="rId2"/>
                <a:tile tx="0" ty="0" sx="82000" sy="63000" flip="none" algn="br"/>
              </a:blipFill>
              <a:effectLst>
                <a:outerShdw blurRad="60007" dist="310007" dir="7680000" sy="30000" kx="1300200" algn="ctr" rotWithShape="0">
                  <a:srgbClr val="0D1E55">
                    <a:alpha val="32000"/>
                  </a:srgbClr>
                </a:outerShdw>
              </a:effectLst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b="5359"/>
          <a:stretch>
            <a:fillRect/>
          </a:stretch>
        </p:blipFill>
        <p:spPr>
          <a:xfrm>
            <a:off x="259080" y="1316990"/>
            <a:ext cx="4237355" cy="24784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02810" y="2580005"/>
            <a:ext cx="3651885" cy="3014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笔记本电脑一台</a:t>
            </a:r>
            <a:endParaRPr lang="zh-CN" altLang="en-US">
              <a:sym typeface="+mn-ea"/>
            </a:endParaRPr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>
                <a:sym typeface="+mn-ea"/>
              </a:rPr>
              <a:t>subline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2945" y="4042410"/>
            <a:ext cx="1924685" cy="2458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2" grpId="2"/>
      <p:bldP spid="12" grpId="3"/>
      <p:bldP spid="12" grpId="4"/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74" name="Picture 4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58825" y="1723390"/>
            <a:ext cx="7653655" cy="5086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矩形 11"/>
          <p:cNvSpPr/>
          <p:nvPr/>
        </p:nvSpPr>
        <p:spPr>
          <a:xfrm>
            <a:off x="229870" y="51435"/>
            <a:ext cx="171386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7200">
                <a:ln w="25400" cmpd="sng">
                  <a:solidFill>
                    <a:srgbClr val="FAFCB7">
                      <a:alpha val="98000"/>
                    </a:srgbClr>
                  </a:solidFill>
                  <a:prstDash val="solid"/>
                </a:ln>
                <a:blipFill>
                  <a:blip r:embed="rId2">
                    <a:alphaModFix amt="63000"/>
                  </a:blip>
                  <a:tile ty="-38100" sx="7000" flip="xy" algn="tl"/>
                </a:blipFill>
                <a:effectLst>
                  <a:innerShdw dist="38100" dir="18900000">
                    <a:srgbClr val="F89D26">
                      <a:alpha val="100000"/>
                    </a:srgbClr>
                  </a:innerShdw>
                  <a:reflection blurRad="6350" stA="50000" endA="300" endPos="50000" dist="12700" dir="5400000" sy="-100000" algn="bl" rotWithShape="0"/>
                </a:effectLst>
              </a:rPr>
              <a:t>1-2</a:t>
            </a:r>
            <a:endParaRPr lang="en-US" altLang="zh-CN" sz="7200">
              <a:ln w="25400" cmpd="sng">
                <a:solidFill>
                  <a:srgbClr val="FAFCB7">
                    <a:alpha val="98000"/>
                  </a:srgbClr>
                </a:solidFill>
                <a:prstDash val="solid"/>
              </a:ln>
              <a:blipFill>
                <a:blip r:embed="rId2">
                  <a:alphaModFix amt="63000"/>
                </a:blip>
                <a:tile ty="-38100" sx="7000" flip="xy" algn="tl"/>
              </a:blipFill>
              <a:effectLst>
                <a:innerShdw dist="38100" dir="18900000">
                  <a:srgbClr val="F89D26">
                    <a:alpha val="100000"/>
                  </a:srgbClr>
                </a:innerShdw>
                <a:reflection blurRad="6350" stA="50000" endA="300" endPos="50000" dist="12700" dir="5400000" sy="-100000" algn="bl" rotWithShape="0"/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88005" y="1670685"/>
            <a:ext cx="55213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1600" b="0"/>
              <a:t>        GitHub 上这样介绍 bootstrap：</a:t>
            </a:r>
            <a:r>
              <a:rPr lang="zh-CN" altLang="en-US" sz="1600" b="0"/>
              <a:t>简单灵活可用于架构流行的用户界面和交互接口的 html,css,javascript 工具集。基于 html5、css3的 bootstrap，具有大量的诱人特性：友好的学习曲线，卓越的兼容性，响应式设计，12列格网，样式向导文档，自定义 JQuery 插件，完整的类库，基于 Less 等。</a:t>
            </a:r>
            <a:endParaRPr lang="zh-CN" altLang="en-US" sz="1600" b="0"/>
          </a:p>
        </p:txBody>
      </p:sp>
      <p:sp>
        <p:nvSpPr>
          <p:cNvPr id="4" name="文本框 3"/>
          <p:cNvSpPr txBox="1"/>
          <p:nvPr/>
        </p:nvSpPr>
        <p:spPr>
          <a:xfrm>
            <a:off x="2887345" y="3337560"/>
            <a:ext cx="592264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1600" b="0"/>
              <a:t>         </a:t>
            </a:r>
            <a:r>
              <a:rPr lang="zh-CN" altLang="en-US" sz="1600" b="0"/>
              <a:t>2011年，twitter 的“一小撮”工程师为了提高他们内部的分析和管理能力，用业余时间为他们的产品构建了一套易用、优雅、灵活、可扩展的前端工具集--BootStrap。Bootstrap 由 MARK OTTO 和 Jacob Thornton 所设计和建立，在 github 上开源之后，迅速成为该站上最多人 watch&amp;fork 的项目。大量工程师踊跃为该项目贡献代码，社区惊人地活跃，代码版本进化非常快速，官方文档质量极其高(可以说是优雅)，同时涌现了许多基于 Bootstrap 建设的网站：界面清新、简洁;要素排版利落大方。</a:t>
            </a:r>
            <a:endParaRPr lang="zh-CN" altLang="en-US" sz="1600" b="0"/>
          </a:p>
        </p:txBody>
      </p:sp>
      <p:sp>
        <p:nvSpPr>
          <p:cNvPr id="5" name="Rectangle 2"/>
          <p:cNvSpPr>
            <a:spLocks noGrp="1"/>
          </p:cNvSpPr>
          <p:nvPr/>
        </p:nvSpPr>
        <p:spPr>
          <a:xfrm>
            <a:off x="5336540" y="5741670"/>
            <a:ext cx="3272790" cy="77089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2"/>
                </a:solidFill>
                <a:latin typeface="Georgia" panose="02040502050405020303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2"/>
                </a:solidFill>
                <a:latin typeface="Georgia" panose="02040502050405020303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2"/>
                </a:solidFill>
                <a:latin typeface="Georgia" panose="02040502050405020303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2"/>
                </a:solidFill>
                <a:latin typeface="Georgia" panose="02040502050405020303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2"/>
                </a:solidFill>
                <a:latin typeface="Georgia" panose="02040502050405020303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2"/>
                </a:solidFill>
                <a:latin typeface="Georgia" panose="02040502050405020303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2"/>
                </a:solidFill>
                <a:latin typeface="Georgia" panose="02040502050405020303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2"/>
                </a:solidFill>
                <a:latin typeface="Georgia" panose="02040502050405020303" pitchFamily="18" charset="0"/>
              </a:defRPr>
            </a:lvl9pPr>
          </a:lstStyle>
          <a:p>
            <a:pPr eaLnBrk="1" hangingPunct="1"/>
            <a:r>
              <a:rPr lang="en-US" altLang="zh-CN" dirty="0">
                <a:ea typeface="宋体" panose="02010600030101010101" pitchFamily="2" charset="-122"/>
              </a:rPr>
              <a:t>W.h.a.T</a:t>
            </a:r>
            <a:endParaRPr lang="en-US" altLang="zh-CN" dirty="0">
              <a:ea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 rot="240000">
            <a:off x="1481455" y="198120"/>
            <a:ext cx="856043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  <a:scene3d>
              <a:camera prst="isometricOffAxis1Right">
                <a:rot lat="600000" lon="19500000" rev="0"/>
              </a:camera>
              <a:lightRig rig="threePt" dir="t">
                <a:rot lat="0" lon="0" rev="0"/>
              </a:lightRig>
            </a:scene3d>
            <a:sp3d extrusionH="266700" contourW="12700">
              <a:extrusionClr>
                <a:srgbClr val="A7A7A6"/>
              </a:extrusionClr>
              <a:contourClr>
                <a:srgbClr val="BEBCB9"/>
              </a:contourClr>
            </a:sp3d>
          </a:bodyPr>
          <a:p>
            <a:pPr algn="ctr"/>
            <a:r>
              <a:rPr lang="zh-CN" altLang="en-US" sz="7200">
                <a:ln w="6600">
                  <a:prstDash val="solid"/>
                </a:ln>
                <a:blipFill>
                  <a:blip r:embed="rId3">
                    <a:alphaModFix amt="99000"/>
                  </a:blip>
                  <a:stretch>
                    <a:fillRect/>
                  </a:stretch>
                </a:blipFill>
                <a:effectLst>
                  <a:outerShdw blurRad="63500" dist="342900" dir="720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什么是</a:t>
            </a:r>
            <a:r>
              <a:rPr lang="en-US" altLang="zh-CN" sz="7200">
                <a:ln w="6600">
                  <a:prstDash val="solid"/>
                </a:ln>
                <a:blipFill>
                  <a:blip r:embed="rId3">
                    <a:alphaModFix amt="99000"/>
                  </a:blip>
                  <a:stretch>
                    <a:fillRect/>
                  </a:stretch>
                </a:blipFill>
                <a:effectLst>
                  <a:outerShdw blurRad="63500" dist="342900" dir="720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Bootstrap</a:t>
            </a:r>
            <a:r>
              <a:rPr lang="zh-CN" altLang="en-US" sz="7200">
                <a:ln w="6600">
                  <a:prstDash val="solid"/>
                </a:ln>
                <a:blipFill>
                  <a:blip r:embed="rId3">
                    <a:alphaModFix amt="99000"/>
                  </a:blip>
                  <a:stretch>
                    <a:fillRect/>
                  </a:stretch>
                </a:blipFill>
                <a:effectLst>
                  <a:outerShdw blurRad="63500" dist="342900" dir="7200000" sy="30000" kx="1300200" algn="ctr" rotWithShape="0">
                    <a:prstClr val="black">
                      <a:alpha val="32000"/>
                    </a:prstClr>
                  </a:outerShdw>
                </a:effectLst>
                <a:ea typeface="宋体" panose="02010600030101010101" pitchFamily="2" charset="-122"/>
              </a:rPr>
              <a:t>？</a:t>
            </a:r>
            <a:endParaRPr lang="zh-CN" altLang="en-US" sz="7200">
              <a:ln w="6600">
                <a:prstDash val="solid"/>
              </a:ln>
              <a:blipFill>
                <a:blip r:embed="rId3">
                  <a:alphaModFix amt="99000"/>
                </a:blip>
                <a:stretch>
                  <a:fillRect/>
                </a:stretch>
              </a:blipFill>
              <a:effectLst>
                <a:outerShdw blurRad="63500" dist="342900" dir="7200000" sy="30000" kx="1300200" algn="ctr" rotWithShape="0">
                  <a:prstClr val="black">
                    <a:alpha val="32000"/>
                  </a:prstClr>
                </a:outerShd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2" grpId="2"/>
      <p:bldP spid="12" grpId="3"/>
      <p:bldP spid="12" grpId="4"/>
      <p:bldP spid="5" grpId="0"/>
      <p:bldP spid="6" grpId="0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352425" y="2275205"/>
            <a:ext cx="8439150" cy="23069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Mol2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：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		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项目目的及意义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3" name="Picture 5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00100"/>
            <a:ext cx="9144000" cy="5295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102995" y="2704465"/>
            <a:ext cx="6938010" cy="1845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	</a:t>
            </a:r>
            <a:r>
              <a:rPr lang="zh-CN" altLang="en-US"/>
              <a:t>对如何实现网页后台管理页面进行深入理解并且能够灵活掌握</a:t>
            </a:r>
            <a:r>
              <a:rPr lang="en-US" altLang="zh-CN"/>
              <a:t>Bootstrap</a:t>
            </a:r>
            <a:r>
              <a:rPr lang="zh-CN" altLang="en-US">
                <a:ea typeface="宋体" panose="02010600030101010101" pitchFamily="2" charset="-122"/>
              </a:rPr>
              <a:t>的运用。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601970" y="166370"/>
            <a:ext cx="326644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7200">
                <a:ln w="25400" cmpd="sng">
                  <a:solidFill>
                    <a:srgbClr val="68C4A5">
                      <a:alpha val="94000"/>
                    </a:srgbClr>
                  </a:solidFill>
                  <a:prstDash val="solid"/>
                </a:ln>
                <a:blipFill>
                  <a:blip r:embed="rId2">
                    <a:alphaModFix amt="99000"/>
                  </a:blip>
                  <a:tile tx="139700" ty="0" sx="59000" sy="42000" flip="none" algn="b"/>
                </a:blipFill>
                <a:effectLst>
                  <a:glow rad="63500">
                    <a:srgbClr val="F1D66F">
                      <a:alpha val="37000"/>
                    </a:srgbClr>
                  </a:glow>
                </a:effectLst>
              </a:rPr>
              <a:t>Why</a:t>
            </a:r>
            <a:r>
              <a:rPr lang="zh-CN" altLang="en-US" sz="7200">
                <a:ln w="25400" cmpd="sng">
                  <a:solidFill>
                    <a:srgbClr val="68C4A5">
                      <a:alpha val="94000"/>
                    </a:srgbClr>
                  </a:solidFill>
                  <a:prstDash val="solid"/>
                </a:ln>
                <a:blipFill>
                  <a:blip r:embed="rId2">
                    <a:alphaModFix amt="99000"/>
                  </a:blip>
                  <a:tile tx="139700" ty="0" sx="59000" sy="42000" flip="none" algn="b"/>
                </a:blipFill>
                <a:effectLst>
                  <a:glow rad="63500">
                    <a:srgbClr val="F1D66F">
                      <a:alpha val="37000"/>
                    </a:srgbClr>
                  </a:glow>
                </a:effectLst>
                <a:ea typeface="宋体" panose="02010600030101010101" pitchFamily="2" charset="-122"/>
              </a:rPr>
              <a:t>？</a:t>
            </a:r>
            <a:endParaRPr lang="zh-CN" altLang="en-US" sz="7200">
              <a:ln w="25400" cmpd="sng">
                <a:solidFill>
                  <a:srgbClr val="68C4A5">
                    <a:alpha val="94000"/>
                  </a:srgbClr>
                </a:solidFill>
                <a:prstDash val="solid"/>
              </a:ln>
              <a:blipFill>
                <a:blip r:embed="rId2">
                  <a:alphaModFix amt="99000"/>
                </a:blip>
                <a:tile tx="139700" ty="0" sx="59000" sy="42000" flip="none" algn="b"/>
              </a:blipFill>
              <a:effectLst>
                <a:glow rad="63500">
                  <a:srgbClr val="F1D66F">
                    <a:alpha val="37000"/>
                  </a:srgbClr>
                </a:glo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845185" y="2275205"/>
            <a:ext cx="6598920" cy="23069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Mol3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：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  <a:p>
            <a:pPr algn="l"/>
            <a:r>
              <a:rPr lang="en-US" altLang="zh-CN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			</a:t>
            </a:r>
            <a:r>
              <a:rPr lang="zh-CN" altLang="en-US" sz="720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  <a:ea typeface="宋体" panose="02010600030101010101" pitchFamily="2" charset="-122"/>
              </a:rPr>
              <a:t>业务逻辑</a:t>
            </a:r>
            <a:endParaRPr lang="zh-CN" altLang="en-US" sz="7200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4" descr="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44090" y="1925320"/>
            <a:ext cx="7696200" cy="49866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圆角矩形 1"/>
          <p:cNvSpPr/>
          <p:nvPr/>
        </p:nvSpPr>
        <p:spPr>
          <a:xfrm>
            <a:off x="3102610" y="408940"/>
            <a:ext cx="1295400" cy="69913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宋体" panose="02010600030101010101" pitchFamily="2" charset="-122"/>
              </a:rPr>
              <a:t>青软学院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宋体" panose="02010600030101010101" pitchFamily="2" charset="-122"/>
              </a:rPr>
              <a:t>主页面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</p:txBody>
      </p:sp>
      <p:sp>
        <p:nvSpPr>
          <p:cNvPr id="3" name="下箭头 2"/>
          <p:cNvSpPr/>
          <p:nvPr/>
        </p:nvSpPr>
        <p:spPr>
          <a:xfrm>
            <a:off x="3483610" y="1219200"/>
            <a:ext cx="457200" cy="807720"/>
          </a:xfrm>
          <a:prstGeom prst="downArrow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altLang="en-US" sz="3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" y="168275"/>
            <a:ext cx="2574290" cy="151257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3026410" y="2171065"/>
            <a:ext cx="1371600" cy="72834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宋体" panose="02010600030101010101" pitchFamily="2" charset="-122"/>
              </a:rPr>
              <a:t>后台管理页面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55" y="1876425"/>
            <a:ext cx="2715895" cy="1402080"/>
          </a:xfrm>
          <a:prstGeom prst="rect">
            <a:avLst/>
          </a:prstGeom>
        </p:spPr>
      </p:pic>
      <p:sp>
        <p:nvSpPr>
          <p:cNvPr id="7" name="下箭头 6"/>
          <p:cNvSpPr/>
          <p:nvPr/>
        </p:nvSpPr>
        <p:spPr>
          <a:xfrm>
            <a:off x="3483610" y="3013075"/>
            <a:ext cx="457200" cy="832485"/>
          </a:xfrm>
          <a:prstGeom prst="downArrow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altLang="en-US" sz="3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950210" y="5821680"/>
            <a:ext cx="1371600" cy="72834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宋体" panose="02010600030101010101" pitchFamily="2" charset="-122"/>
              </a:rPr>
              <a:t>内容管理页面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950210" y="3961765"/>
            <a:ext cx="1371600" cy="72834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宋体" panose="02010600030101010101" pitchFamily="2" charset="-122"/>
              </a:rPr>
              <a:t>用户管理页面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</p:txBody>
      </p:sp>
      <p:sp>
        <p:nvSpPr>
          <p:cNvPr id="10" name="下箭头 9"/>
          <p:cNvSpPr/>
          <p:nvPr/>
        </p:nvSpPr>
        <p:spPr>
          <a:xfrm>
            <a:off x="3459480" y="4878070"/>
            <a:ext cx="457200" cy="832485"/>
          </a:xfrm>
          <a:prstGeom prst="downArrow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altLang="en-US" sz="3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961255" y="3961765"/>
            <a:ext cx="1371600" cy="72834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宋体" panose="02010600030101010101" pitchFamily="2" charset="-122"/>
              </a:rPr>
              <a:t>标签管理页面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4961255" y="2171065"/>
            <a:ext cx="1371600" cy="72834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宋体" panose="02010600030101010101" pitchFamily="2" charset="-122"/>
              </a:rPr>
              <a:t>个人主页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  <a:ea typeface="宋体" panose="02010600030101010101" pitchFamily="2" charset="-122"/>
            </a:endParaRPr>
          </a:p>
        </p:txBody>
      </p:sp>
      <p:sp>
        <p:nvSpPr>
          <p:cNvPr id="15" name="下箭头 14"/>
          <p:cNvSpPr/>
          <p:nvPr/>
        </p:nvSpPr>
        <p:spPr>
          <a:xfrm rot="12720000">
            <a:off x="4767580" y="4931410"/>
            <a:ext cx="457200" cy="832485"/>
          </a:xfrm>
          <a:prstGeom prst="downArrow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altLang="en-US" sz="3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16" name="下箭头 15"/>
          <p:cNvSpPr/>
          <p:nvPr/>
        </p:nvSpPr>
        <p:spPr>
          <a:xfrm rot="9120000">
            <a:off x="4784725" y="1033780"/>
            <a:ext cx="457200" cy="832485"/>
          </a:xfrm>
          <a:prstGeom prst="downArrow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altLang="en-US" sz="3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17" name="下箭头 16"/>
          <p:cNvSpPr/>
          <p:nvPr/>
        </p:nvSpPr>
        <p:spPr>
          <a:xfrm rot="10800000">
            <a:off x="5410200" y="3013075"/>
            <a:ext cx="457200" cy="832485"/>
          </a:xfrm>
          <a:prstGeom prst="downArrow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altLang="en-US" sz="3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40" y="3566795"/>
            <a:ext cx="2574925" cy="133477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240" y="5145405"/>
            <a:ext cx="2645410" cy="144145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790" y="3517265"/>
            <a:ext cx="2182495" cy="102171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4155" y="1875790"/>
            <a:ext cx="2227580" cy="11372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7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770" decel="100000"/>
                                        <p:tgtEl>
                                          <p:spTgt spid="4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20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21" dur="77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22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77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2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70" decel="100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770" decel="100000"/>
                                        <p:tgtEl>
                                          <p:spTgt spid="6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43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44" dur="77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45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46" dur="77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47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70" decel="100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" dur="770" decel="100000"/>
                                        <p:tgtEl>
                                          <p:spTgt spid="18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6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67" dur="77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68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69" dur="77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70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770" decel="100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8" dur="770" decel="100000"/>
                                        <p:tgtEl>
                                          <p:spTgt spid="19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89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90" dur="77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91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92" dur="77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93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770" decel="100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1" dur="770" decel="100000"/>
                                        <p:tgtEl>
                                          <p:spTgt spid="20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112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13" dur="77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1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15" dur="77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1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770" decel="100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4" dur="770" decel="100000"/>
                                        <p:tgtEl>
                                          <p:spTgt spid="21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135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36" dur="77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37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38" dur="77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39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7" grpId="0" animBg="1"/>
      <p:bldP spid="9" grpId="0" animBg="1"/>
      <p:bldP spid="10" grpId="0" animBg="1"/>
      <p:bldP spid="8" grpId="0" animBg="1"/>
      <p:bldP spid="15" grpId="0" animBg="1"/>
      <p:bldP spid="12" grpId="0" animBg="1"/>
      <p:bldP spid="17" grpId="0" animBg="1"/>
      <p:bldP spid="13" grpId="0" animBg="1"/>
      <p:bldP spid="16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sz="3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anose="02040502050405020303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sz="3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anose="02040502050405020303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2171</Words>
  <Application>WPS 演示</Application>
  <PresentationFormat>全屏显示(4:3)</PresentationFormat>
  <Paragraphs>181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6" baseType="lpstr">
      <vt:lpstr>Arial</vt:lpstr>
      <vt:lpstr>宋体</vt:lpstr>
      <vt:lpstr>Wingdings</vt:lpstr>
      <vt:lpstr>Georgia</vt:lpstr>
      <vt:lpstr>方正行楷简体</vt:lpstr>
      <vt:lpstr>方正隶变_GBK</vt:lpstr>
      <vt:lpstr>Mistral</vt:lpstr>
      <vt:lpstr>Segoe Print</vt:lpstr>
      <vt:lpstr>微软雅黑</vt:lpstr>
      <vt:lpstr>Arial Unicode MS</vt:lpstr>
      <vt:lpstr>Calibri</vt:lpstr>
      <vt:lpstr>DotumChe</vt:lpstr>
      <vt:lpstr>Adobe Myungjo Std M</vt:lpstr>
      <vt:lpstr>楷体</vt:lpstr>
      <vt:lpstr>Adobe 宋体 Std L</vt:lpstr>
      <vt:lpstr>方正兰亭超细黑简体</vt:lpstr>
      <vt:lpstr>黑体</vt:lpstr>
      <vt:lpstr>Default Design</vt:lpstr>
      <vt:lpstr>PowerPoint 演示文稿</vt:lpstr>
      <vt:lpstr>PowerPoint 演示文稿</vt:lpstr>
      <vt:lpstr>PowerPoint 演示文稿</vt:lpstr>
      <vt:lpstr>PowerPoint 演示文稿</vt:lpstr>
      <vt:lpstr>W.h.a.T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我不听我不听..  </vt:lpstr>
      <vt:lpstr>..爸爸去哪儿 播出时间</vt:lpstr>
      <vt:lpstr>..谢谢大家~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lenovo</cp:lastModifiedBy>
  <cp:revision>57</cp:revision>
  <dcterms:created xsi:type="dcterms:W3CDTF">2014-07-19T07:59:00Z</dcterms:created>
  <dcterms:modified xsi:type="dcterms:W3CDTF">2017-10-19T13:27:21Z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r8>1</vt:r8>
  </property>
  <property fmtid="{D5CDD505-2E9C-101B-9397-08002B2CF9AE}" pid="3" name="KSOProductBuildVer">
    <vt:lpwstr>2052-10.1.0.6875</vt:lpwstr>
  </property>
</Properties>
</file>

<file path=docProps/thumbnail.jpeg>
</file>